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9" Type="http://schemas.openxmlformats.org/officeDocument/2006/relationships/viewProps" Target="viewProps.xml" /><Relationship Id="rId88" Type="http://schemas.openxmlformats.org/officeDocument/2006/relationships/presProps" Target="presProps.xml" /><Relationship Id="rId1" Type="http://schemas.openxmlformats.org/officeDocument/2006/relationships/slideMaster" Target="slideMasters/slideMaster1.xml" /><Relationship Id="rId91" Type="http://schemas.openxmlformats.org/officeDocument/2006/relationships/tableStyles" Target="tableStyles.xml" /><Relationship Id="rId9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5.xml" /><Relationship Id="rId3" Type="http://schemas.openxmlformats.org/officeDocument/2006/relationships/image" Target="../media/image15.jpg" /><Relationship Id="rId2" Type="http://schemas.openxmlformats.org/officeDocument/2006/relationships/image" Target="../media/image14.jp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jp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jpg"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a:t>
            </a:r>
          </a:p>
          <a:p>
            <a:pPr lvl="0" indent="0" marL="0">
              <a:buNone/>
            </a:pPr>
            <a:r>
              <a:rPr/>
              <a:t>If the valve does not work properly, acid enters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High-grade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Radiofrequency ablation for Dysplasia</a:t>
            </a:r>
          </a:p>
        </p:txBody>
      </p:sp>
      <p:sp>
        <p:nvSpPr>
          <p:cNvPr id="3" name="Text Placeholder 2"/>
          <p:cNvSpPr>
            <a:spLocks noGrp="1"/>
          </p:cNvSpPr>
          <p:nvPr>
            <p:ph idx="1" type="body"/>
          </p:nvPr>
        </p:nvSpPr>
        <p:spPr/>
        <p:txBody>
          <a:bodyPr/>
          <a:lstStyle/>
          <a:p>
            <a:pPr lvl="0" indent="0" marL="0">
              <a:buNone/>
            </a:pPr>
            <a:r>
              <a:rPr/>
              <a:t>Before Ablation</a:t>
            </a:r>
          </a:p>
        </p:txBody>
      </p:sp>
      <p:pic>
        <p:nvPicPr>
          <p:cNvPr descr="https://deidt7p41jzcy.cloudfront.net/25FF4.jpg" id="0" name="Picture 1"/>
          <p:cNvPicPr>
            <a:picLocks noGrp="1" noChangeAspect="1"/>
          </p:cNvPicPr>
          <p:nvPr/>
        </p:nvPicPr>
        <p:blipFill>
          <a:blip r:embed="rId2"/>
          <a:stretch>
            <a:fillRect/>
          </a:stretch>
        </p:blipFill>
        <p:spPr bwMode="auto">
          <a:xfrm>
            <a:off x="1181100" y="1625600"/>
            <a:ext cx="2603500" cy="2959100"/>
          </a:xfrm>
          <a:prstGeom prst="rect">
            <a:avLst/>
          </a:prstGeom>
          <a:noFill/>
          <a:ln w="9525">
            <a:noFill/>
            <a:headEnd/>
            <a:tailEnd/>
          </a:ln>
        </p:spPr>
      </p:pic>
      <p:sp>
        <p:nvSpPr>
          <p:cNvPr id="5" name="Text Placeholder 4"/>
          <p:cNvSpPr>
            <a:spLocks noGrp="1"/>
          </p:cNvSpPr>
          <p:nvPr>
            <p:ph idx="3" sz="quarter" type="body"/>
          </p:nvPr>
        </p:nvSpPr>
        <p:spPr/>
        <p:txBody>
          <a:bodyPr/>
          <a:lstStyle/>
          <a:p>
            <a:pPr lvl="0" indent="0" marL="0">
              <a:buNone/>
            </a:pPr>
            <a:r>
              <a:rPr/>
              <a:t>After Ablation</a:t>
            </a:r>
          </a:p>
        </p:txBody>
      </p:sp>
      <p:pic>
        <p:nvPicPr>
          <p:cNvPr descr="https://deidt7p41jzcy.cloudfront.net/25FF5after%20RFA.jpg" id="0" name="Picture 1"/>
          <p:cNvPicPr>
            <a:picLocks noGrp="1" noChangeAspect="1"/>
          </p:cNvPicPr>
          <p:nvPr/>
        </p:nvPicPr>
        <p:blipFill>
          <a:blip r:embed="rId3"/>
          <a:stretch>
            <a:fillRect/>
          </a:stretch>
        </p:blipFill>
        <p:spPr bwMode="auto">
          <a:xfrm>
            <a:off x="5334000" y="1625600"/>
            <a:ext cx="2641600" cy="29591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a:t>
                </a:r>
              </a:p>
              <a:p>
                <a:pPr lvl="0"/>
                <a:r>
                  <a:rPr/>
                  <a:t>Endoscopic Therapy</a:t>
                </a:r>
              </a:p>
              <a:p>
                <a:pPr lvl="0" indent="0" marL="0">
                  <a:buNone/>
                </a:pPr>
                <a:r>
                  <a:rPr/>
                  <a:t>Localized (T1b/T2)</a:t>
                </a:r>
              </a:p>
              <a:p>
                <a:pPr lvl="0"/>
                <a:r>
                  <a:rPr/>
                  <a:t>Surgery (esophagectomy)</a:t>
                </a:r>
              </a:p>
              <a:p>
                <a:pPr lvl="0" indent="0" marL="0">
                  <a:buNone/>
                </a:pPr>
                <a:r>
                  <a:rPr/>
                  <a:t>Locally-advanced (T3M0)</a:t>
                </a:r>
              </a:p>
              <a:p>
                <a:pPr lvl="0"/>
                <a:r>
                  <a:rPr/>
                  <a:t>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p>
              <a:p>
                <a:pPr lvl="0" indent="0" marL="0">
                  <a:buNone/>
                </a:pPr>
                <a:r>
                  <a:rPr/>
                  <a:t>Metastatic (M1)</a:t>
                </a:r>
              </a:p>
              <a:p>
                <a:pPr lvl="0"/>
                <a:r>
                  <a:rPr/>
                  <a:t>Chemotherapy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is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EMR may be the only treatment required</a:t>
            </a:r>
          </a:p>
          <a:p>
            <a:pPr lvl="0"/>
            <a:r>
              <a:rPr/>
              <a:t>Requires endoscopic surveillance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indent="0" marL="0">
              <a:buNone/>
            </a:pPr>
            <a:r>
              <a:rPr/>
              <a:t>Esophagectomy (surgery) is standard recommendation</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2025-02-24T22:47:44Z</dcterms:created>
  <dcterms:modified xsi:type="dcterms:W3CDTF">2025-02-24T22:47:44Z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